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9" r:id="rId2"/>
    <p:sldId id="334" r:id="rId3"/>
    <p:sldId id="335" r:id="rId4"/>
    <p:sldId id="337" r:id="rId5"/>
    <p:sldId id="351" r:id="rId6"/>
    <p:sldId id="352" r:id="rId7"/>
    <p:sldId id="353" r:id="rId8"/>
    <p:sldId id="354" r:id="rId9"/>
    <p:sldId id="338" r:id="rId10"/>
    <p:sldId id="355" r:id="rId11"/>
    <p:sldId id="356" r:id="rId12"/>
    <p:sldId id="336" r:id="rId13"/>
    <p:sldId id="280" r:id="rId14"/>
    <p:sldId id="339" r:id="rId15"/>
    <p:sldId id="272" r:id="rId16"/>
    <p:sldId id="357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85" autoAdjust="0"/>
    <p:restoredTop sz="94700" autoAdjust="0"/>
  </p:normalViewPr>
  <p:slideViewPr>
    <p:cSldViewPr>
      <p:cViewPr varScale="1">
        <p:scale>
          <a:sx n="129" d="100"/>
          <a:sy n="129" d="100"/>
        </p:scale>
        <p:origin x="46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B1F14-2969-4234-94C2-84FB01E3AC7A}" type="datetimeFigureOut">
              <a:rPr lang="en-AU" smtClean="0"/>
              <a:t>17/1/2022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5789E-32BF-4BCD-9509-3BAE69BCF05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235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CDB67-B98A-4AC5-929D-81BD9B8E0ED5}" type="datetime1">
              <a:rPr lang="en-AU" smtClean="0"/>
              <a:t>17/1/2022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Kazman,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521322-EC31-0D49-B0CD-E25813AAD7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619672" cy="207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723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C8F9-EC1D-4BA9-A60E-999AFF963F40}" type="datetime1">
              <a:rPr lang="en-AU" smtClean="0"/>
              <a:t>17/1/2022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3115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916B-826A-4DC1-AF36-AFE8D11DE3BA}" type="datetime1">
              <a:rPr lang="en-AU" smtClean="0"/>
              <a:t>17/1/2022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7177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274638"/>
            <a:ext cx="7715200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1403648" y="6356350"/>
            <a:ext cx="6336704" cy="365125"/>
          </a:xfrm>
        </p:spPr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24B527-7C3C-974A-81D1-5BD3493443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3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D9AFD-92D5-4F38-81E5-3FBC268DED4A}" type="datetime1">
              <a:rPr lang="en-AU" smtClean="0"/>
              <a:t>17/1/2022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F372B8-2D54-2241-9852-8D87D186C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6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274638"/>
            <a:ext cx="7787208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68760"/>
            <a:ext cx="4038600" cy="48574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68760"/>
            <a:ext cx="4038600" cy="48574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A7F1-F5F6-4965-B98A-1EF216FC21E9}" type="datetime1">
              <a:rPr lang="en-AU" smtClean="0"/>
              <a:t>17/1/2022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449092-A599-2C4B-853A-8EC2847A00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566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274638"/>
            <a:ext cx="7715200" cy="77809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0951D-1B64-4AD7-951D-395C8B37DA62}" type="datetime1">
              <a:rPr lang="en-AU" smtClean="0"/>
              <a:t>17/1/2022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1F60AE-E88C-8B42-B405-EAC97D27D7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55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274638"/>
            <a:ext cx="7787208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D5B1-B0B7-4FEE-A636-82BBB8DC2F24}" type="datetime1">
              <a:rPr lang="en-AU" smtClean="0"/>
              <a:t>17/1/2022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BEEDD7-E361-CE44-B05E-D2EA088573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95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3E332-3D0B-4932-A3B1-41A6E16690E0}" type="datetime1">
              <a:rPr lang="en-AU" smtClean="0"/>
              <a:t>17/1/2022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75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EB9C4-EF48-4255-A3A3-972222EC13E9}" type="datetime1">
              <a:rPr lang="en-AU" smtClean="0"/>
              <a:t>17/1/2022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0744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94F8-BF1B-412F-A811-124AF48AB6BD}" type="datetime1">
              <a:rPr lang="en-AU" smtClean="0"/>
              <a:t>17/1/2022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041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68760"/>
            <a:ext cx="8229600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3DB84-98FB-4B92-9E59-12D7CC27F3EE}" type="datetime1">
              <a:rPr lang="en-AU" smtClean="0"/>
              <a:t>17/1/2022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dirty="0"/>
              <a:t>© Len Bass</a:t>
            </a:r>
            <a:r>
              <a:rPr lang="en-AU"/>
              <a:t>, Paul </a:t>
            </a:r>
            <a:r>
              <a:rPr lang="en-AU" dirty="0"/>
              <a:t>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1178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Chapter 16: Virtualization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/>
              <a:t>Virtual means never knowing where your next byte is coming from. </a:t>
            </a:r>
            <a:endParaRPr lang="en-US" dirty="0"/>
          </a:p>
          <a:p>
            <a:r>
              <a:rPr lang="en-US" dirty="0"/>
              <a:t>—Unknown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35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475252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Containers operate under the control of a </a:t>
            </a:r>
            <a:r>
              <a:rPr lang="en-US" i="1" dirty="0"/>
              <a:t>container runtime engine</a:t>
            </a:r>
            <a:r>
              <a:rPr lang="en-US" dirty="0"/>
              <a:t>, which runs on top of a fixed OS. </a:t>
            </a:r>
          </a:p>
          <a:p>
            <a:r>
              <a:rPr lang="en-US" dirty="0"/>
              <a:t>The container runtime engine acts as a virtualized OS. </a:t>
            </a:r>
          </a:p>
          <a:p>
            <a:r>
              <a:rPr lang="en-US" dirty="0"/>
              <a:t>The OS can be loaded either onto a bare-metal </a:t>
            </a:r>
            <a:br>
              <a:rPr lang="en-US" dirty="0"/>
            </a:br>
            <a:r>
              <a:rPr lang="en-US" dirty="0"/>
              <a:t>physical machine or a virtual machine. </a:t>
            </a:r>
          </a:p>
          <a:p>
            <a:r>
              <a:rPr lang="en-US" dirty="0"/>
              <a:t>Containers are allocated by finding a container runtime engine that has </a:t>
            </a:r>
            <a:br>
              <a:rPr lang="en-US" dirty="0"/>
            </a:br>
            <a:r>
              <a:rPr lang="en-US" dirty="0"/>
              <a:t>sufficient unused </a:t>
            </a:r>
            <a:br>
              <a:rPr lang="en-US" dirty="0"/>
            </a:br>
            <a:r>
              <a:rPr lang="en-US" dirty="0"/>
              <a:t>resources to support </a:t>
            </a:r>
            <a:br>
              <a:rPr lang="en-US" dirty="0"/>
            </a:br>
            <a:r>
              <a:rPr lang="en-US" dirty="0"/>
              <a:t>an additional container. </a:t>
            </a:r>
          </a:p>
          <a:p>
            <a:r>
              <a:rPr lang="en-US" dirty="0"/>
              <a:t>Containers impose some</a:t>
            </a:r>
            <a:br>
              <a:rPr lang="en-US" dirty="0"/>
            </a:br>
            <a:r>
              <a:rPr lang="en-US" dirty="0"/>
              <a:t>restrictions on port </a:t>
            </a:r>
            <a:br>
              <a:rPr lang="en-US" dirty="0"/>
            </a:br>
            <a:r>
              <a:rPr lang="en-US" dirty="0"/>
              <a:t>usage.</a:t>
            </a:r>
          </a:p>
          <a:p>
            <a:endParaRPr lang="en-US" dirty="0"/>
          </a:p>
          <a:p>
            <a:pPr lvl="1"/>
            <a:endParaRPr lang="en-US" dirty="0"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C0A13D-8A08-9E41-A70F-C88B3933A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968" y="3733694"/>
            <a:ext cx="4860032" cy="312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65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374441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This sharing of the OS is a source of performance improvement. </a:t>
            </a:r>
          </a:p>
          <a:p>
            <a:r>
              <a:rPr lang="en-US" dirty="0"/>
              <a:t>As long as the target machine has a standard container runtime engine running on it, there is no need to transfer the OS as part of the container image. </a:t>
            </a:r>
          </a:p>
          <a:p>
            <a:r>
              <a:rPr lang="en-US" dirty="0"/>
              <a:t>Another source of performance improvement is the</a:t>
            </a:r>
            <a:br>
              <a:rPr lang="en-US" dirty="0"/>
            </a:br>
            <a:r>
              <a:rPr lang="en-US" dirty="0"/>
              <a:t>use of “layers” in the </a:t>
            </a:r>
            <a:br>
              <a:rPr lang="en-US" dirty="0"/>
            </a:br>
            <a:r>
              <a:rPr lang="en-US" dirty="0"/>
              <a:t>container images.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C0A13D-8A08-9E41-A70F-C88B3933A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968" y="3733694"/>
            <a:ext cx="4860032" cy="312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914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Containers versus VMs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508759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What are the tradeoffs between delivering your service in a VM and delivering your service in a container? </a:t>
            </a:r>
          </a:p>
          <a:p>
            <a:r>
              <a:rPr lang="en-US" dirty="0"/>
              <a:t>The software that you run on the VM includes an entire OS. </a:t>
            </a:r>
          </a:p>
          <a:p>
            <a:r>
              <a:rPr lang="en-US" dirty="0"/>
              <a:t>This allows you to run multiple services in the same VM—a desirable outcome when the services are tightly coupled or share large data sets.</a:t>
            </a:r>
          </a:p>
          <a:p>
            <a:r>
              <a:rPr lang="en-US" dirty="0"/>
              <a:t>Container instances share an OS. </a:t>
            </a:r>
          </a:p>
          <a:p>
            <a:r>
              <a:rPr lang="en-US" dirty="0"/>
              <a:t>Containers generally run a single service so the size of the container image is small.</a:t>
            </a:r>
          </a:p>
          <a:p>
            <a:r>
              <a:rPr lang="en-US" dirty="0"/>
              <a:t>Containers are portable.</a:t>
            </a:r>
          </a:p>
          <a:p>
            <a:r>
              <a:rPr lang="en-US" dirty="0"/>
              <a:t>VMs persist beyond the termination of services running within them; containers do not.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50116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311772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Kubernetes is orchestration software for deploying, managing, and scaling containers. </a:t>
            </a:r>
          </a:p>
          <a:p>
            <a:r>
              <a:rPr lang="en-US" dirty="0"/>
              <a:t>It has one more element in its hierarchy: Pods. </a:t>
            </a:r>
          </a:p>
          <a:p>
            <a:r>
              <a:rPr lang="en-US" dirty="0"/>
              <a:t>A </a:t>
            </a:r>
            <a:r>
              <a:rPr lang="en-US" i="1" dirty="0"/>
              <a:t>Pod </a:t>
            </a:r>
            <a:r>
              <a:rPr lang="en-US" dirty="0"/>
              <a:t>is a group of related containers. </a:t>
            </a:r>
          </a:p>
          <a:p>
            <a:r>
              <a:rPr lang="en-US" dirty="0"/>
              <a:t>In Kubernetes, nodes </a:t>
            </a:r>
            <a:br>
              <a:rPr lang="en-US" dirty="0"/>
            </a:br>
            <a:r>
              <a:rPr lang="en-US" dirty="0"/>
              <a:t>(hardware or VMs) contain </a:t>
            </a:r>
            <a:br>
              <a:rPr lang="en-US" dirty="0"/>
            </a:br>
            <a:r>
              <a:rPr lang="en-US" dirty="0"/>
              <a:t>Pods, and Pods contain </a:t>
            </a:r>
            <a:br>
              <a:rPr lang="en-US" dirty="0"/>
            </a:br>
            <a:r>
              <a:rPr lang="en-US" dirty="0"/>
              <a:t>containers.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EC4A6-3EF6-6443-A6E9-8960AA933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300" y="3022600"/>
            <a:ext cx="43307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87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Serverless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Serverless architectures are not, in fact, serverless.</a:t>
            </a:r>
          </a:p>
          <a:p>
            <a:r>
              <a:rPr lang="en-US" dirty="0"/>
              <a:t>There are servers, which host container runtime engines.</a:t>
            </a:r>
          </a:p>
          <a:p>
            <a:r>
              <a:rPr lang="en-US" dirty="0"/>
              <a:t>Containers are allocated dynamically with each service request. And they are cached, to improve performance (after initial load). These containers are typically stateless.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7417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Virtualization has been a boon for software and system architects, as it provides efficient, cost-effective allocation platforms for networked (typically web-based) services. </a:t>
            </a:r>
          </a:p>
          <a:p>
            <a:r>
              <a:rPr lang="en-US" dirty="0"/>
              <a:t>Hardware virtualization allows for the creation of several virtual machines that share the same physical machine. It does this while enforcing isolation of the CPU, memory, disk storage, and network. </a:t>
            </a:r>
          </a:p>
          <a:p>
            <a:r>
              <a:rPr lang="en-US" dirty="0"/>
              <a:t>Consequently, the resources of the physical machine can be shared among several VMs, while the number of physical machines that an organization must purchase or rent is minimized.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09074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 VM image is the set of bits that are loaded into a VM to enable its execution. </a:t>
            </a:r>
          </a:p>
          <a:p>
            <a:r>
              <a:rPr lang="en-US" dirty="0"/>
              <a:t>Containers are a packaging mechanism that virtualizes the operating system. A container can be moved from one environment to another if a compatible container runtime engine is available. </a:t>
            </a:r>
          </a:p>
          <a:p>
            <a:r>
              <a:rPr lang="en-US" dirty="0"/>
              <a:t>Placing several containers into a Pod means that they are all allocated together and any communication between the containers can be done quickly. </a:t>
            </a:r>
          </a:p>
          <a:p>
            <a:r>
              <a:rPr lang="en-US" dirty="0"/>
              <a:t>Serverless architecture allows for containers to be rapidly instantiated and moves the responsibility for allocation and deallocation to the cloud provider.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4276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Chapter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Shared Resources </a:t>
            </a:r>
          </a:p>
          <a:p>
            <a:r>
              <a:rPr lang="en-US" dirty="0"/>
              <a:t>Virtual Machines</a:t>
            </a:r>
          </a:p>
          <a:p>
            <a:r>
              <a:rPr lang="en-US" dirty="0"/>
              <a:t>Containers and Pods</a:t>
            </a:r>
          </a:p>
          <a:p>
            <a:r>
              <a:rPr lang="en-US" dirty="0"/>
              <a:t>Serverless Architecture</a:t>
            </a:r>
          </a:p>
          <a:p>
            <a:r>
              <a:rPr lang="en-US" dirty="0"/>
              <a:t>Summary </a:t>
            </a:r>
            <a:endParaRPr lang="en-US" dirty="0"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0908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Shared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goal of virtual machines and containers is to isolate one application from another, while still sharing resources.</a:t>
            </a:r>
          </a:p>
          <a:p>
            <a:r>
              <a:rPr lang="en-US" dirty="0"/>
              <a:t>Resource sharing can dramatically lower the costs of deploying a system. </a:t>
            </a:r>
          </a:p>
          <a:p>
            <a:r>
              <a:rPr lang="en-US" dirty="0"/>
              <a:t>There are four resources that we typically care about sharing: </a:t>
            </a:r>
          </a:p>
          <a:p>
            <a:pPr lvl="1"/>
            <a:r>
              <a:rPr lang="en-US" i="1" dirty="0"/>
              <a:t>Central processor units (CPUs)</a:t>
            </a:r>
            <a:r>
              <a:rPr lang="en-US" dirty="0"/>
              <a:t> </a:t>
            </a:r>
          </a:p>
          <a:p>
            <a:pPr lvl="1"/>
            <a:r>
              <a:rPr lang="en-US" i="1" dirty="0"/>
              <a:t>Memory</a:t>
            </a:r>
            <a:endParaRPr lang="en-US" dirty="0"/>
          </a:p>
          <a:p>
            <a:pPr lvl="1"/>
            <a:r>
              <a:rPr lang="en-US" i="1" dirty="0"/>
              <a:t>Disk storage</a:t>
            </a:r>
            <a:r>
              <a:rPr lang="en-US" dirty="0"/>
              <a:t> </a:t>
            </a:r>
          </a:p>
          <a:p>
            <a:pPr lvl="1"/>
            <a:r>
              <a:rPr lang="en-US" i="1" dirty="0"/>
              <a:t>Network connections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2286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33843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physical computer is called the “host computer”; the VMs are called “guest computers.” The </a:t>
            </a:r>
            <a:r>
              <a:rPr lang="en-US" i="1" dirty="0"/>
              <a:t>hypervisor </a:t>
            </a:r>
            <a:r>
              <a:rPr lang="en-US" dirty="0"/>
              <a:t>is an OS for the VMs. This hypervisor runs directly on the physical computer hardware and is often called a </a:t>
            </a:r>
            <a:r>
              <a:rPr lang="en-US" i="1" dirty="0"/>
              <a:t>bare-metal </a:t>
            </a:r>
            <a:r>
              <a:rPr lang="en-US" dirty="0"/>
              <a:t>or </a:t>
            </a:r>
            <a:r>
              <a:rPr lang="en-US" i="1" dirty="0"/>
              <a:t>Type 1 </a:t>
            </a:r>
            <a:r>
              <a:rPr lang="en-US" dirty="0"/>
              <a:t>hypervisor </a:t>
            </a:r>
          </a:p>
          <a:p>
            <a:r>
              <a:rPr lang="en-US" dirty="0"/>
              <a:t>The VMs that it </a:t>
            </a:r>
            <a:br>
              <a:rPr lang="en-US" dirty="0"/>
            </a:br>
            <a:r>
              <a:rPr lang="en-US" dirty="0"/>
              <a:t>hosts implement </a:t>
            </a:r>
            <a:br>
              <a:rPr lang="en-US" dirty="0"/>
            </a:br>
            <a:r>
              <a:rPr lang="en-US" dirty="0"/>
              <a:t>applications </a:t>
            </a:r>
            <a:br>
              <a:rPr lang="en-US" dirty="0"/>
            </a:br>
            <a:r>
              <a:rPr lang="en-US" dirty="0"/>
              <a:t>and services.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AB1E07-BC55-A94C-BB51-A7F3CBE32C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39" b="3238"/>
          <a:stretch/>
        </p:blipFill>
        <p:spPr>
          <a:xfrm>
            <a:off x="3497332" y="2952328"/>
            <a:ext cx="5611172" cy="3861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266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302433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Another type of hypervisor is a </a:t>
            </a:r>
            <a:r>
              <a:rPr lang="en-US" i="1" dirty="0"/>
              <a:t>hosted </a:t>
            </a:r>
            <a:r>
              <a:rPr lang="en-US" dirty="0"/>
              <a:t>or </a:t>
            </a:r>
            <a:r>
              <a:rPr lang="en-US" i="1" dirty="0"/>
              <a:t>Type 2 </a:t>
            </a:r>
            <a:r>
              <a:rPr lang="en-US" dirty="0"/>
              <a:t>hypervisor which runs as a service on top of a host OS. </a:t>
            </a:r>
          </a:p>
          <a:p>
            <a:r>
              <a:rPr lang="en-US" dirty="0"/>
              <a:t>The hypervisor in turn hosts one or more VMs. Hosted hypervisors are typically used on </a:t>
            </a:r>
            <a:br>
              <a:rPr lang="en-US" dirty="0"/>
            </a:br>
            <a:r>
              <a:rPr lang="en-US" dirty="0"/>
              <a:t>desktop or laptop </a:t>
            </a:r>
            <a:br>
              <a:rPr lang="en-US" dirty="0"/>
            </a:br>
            <a:r>
              <a:rPr lang="en-US" dirty="0"/>
              <a:t>computers.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6873AB-4A15-6E41-9E9D-51E483747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646" y="3324172"/>
            <a:ext cx="5099354" cy="352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935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274638"/>
            <a:ext cx="7715200" cy="778098"/>
          </a:xfrm>
        </p:spPr>
        <p:txBody>
          <a:bodyPr>
            <a:normAutofit/>
          </a:bodyPr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 hypervisor performs two main functions: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It manages the code running in each VM, and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it manages the VMs themselves. </a:t>
            </a:r>
          </a:p>
          <a:p>
            <a:r>
              <a:rPr lang="en-US" dirty="0"/>
              <a:t>Code that communicates outside the VM by accessing a virtualized disk or network interface is intercepted by the hypervisor and executed by the hypervisor on behalf of the VM. </a:t>
            </a:r>
          </a:p>
          <a:p>
            <a:r>
              <a:rPr lang="en-US" dirty="0"/>
              <a:t>VMs must be managed, e.g. created and destroyed. </a:t>
            </a:r>
          </a:p>
          <a:p>
            <a:r>
              <a:rPr lang="en-US" dirty="0"/>
              <a:t>From the perspective of the OS and services inside a VM, it appears as if the software is executing inside of a physical machine. The VM provides a CPU, memory, I/O devices, and a network connection.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03648" y="6356350"/>
            <a:ext cx="6336704" cy="365125"/>
          </a:xfrm>
        </p:spPr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88426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274638"/>
            <a:ext cx="7715200" cy="778098"/>
          </a:xfrm>
        </p:spPr>
        <p:txBody>
          <a:bodyPr>
            <a:normAutofit/>
          </a:bodyPr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hypervisor is a complicated piece of software. </a:t>
            </a:r>
          </a:p>
          <a:p>
            <a:r>
              <a:rPr lang="en-US" dirty="0"/>
              <a:t>One concern with VMs is the overhead introduced by the sharing and isolation needed for virtualization.</a:t>
            </a:r>
          </a:p>
          <a:p>
            <a:r>
              <a:rPr lang="en-US" dirty="0"/>
              <a:t>Implications for the architect:</a:t>
            </a:r>
          </a:p>
          <a:p>
            <a:pPr lvl="1"/>
            <a:r>
              <a:rPr lang="en-US" i="1" dirty="0"/>
              <a:t>Performance</a:t>
            </a:r>
            <a:r>
              <a:rPr lang="en-US" dirty="0"/>
              <a:t>. Virtualization incurs a performance cost. </a:t>
            </a:r>
          </a:p>
          <a:p>
            <a:pPr lvl="1"/>
            <a:r>
              <a:rPr lang="en-US" i="1" dirty="0"/>
              <a:t>Separation of concerns</a:t>
            </a:r>
            <a:r>
              <a:rPr lang="en-US" dirty="0"/>
              <a:t>. Virtualization allows an architect to treat runtime resources as commodities, deferring provisioning and deployment decisions to another person or organization. 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03648" y="6356350"/>
            <a:ext cx="6336704" cy="365125"/>
          </a:xfrm>
        </p:spPr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68288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74E3E-E696-0A41-A540-B405BFC9A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VM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72F66-758B-1944-8587-96F172B2B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We call the contents of the disk storage from which we boot a VM a </a:t>
            </a:r>
            <a:r>
              <a:rPr lang="en-US" i="1" dirty="0"/>
              <a:t>VM image. </a:t>
            </a:r>
          </a:p>
          <a:p>
            <a:pPr fontAlgn="auto"/>
            <a:r>
              <a:rPr lang="en-US" dirty="0"/>
              <a:t>You can build a VM image on your development computer and then deploy it to the cloud. </a:t>
            </a:r>
          </a:p>
          <a:p>
            <a:r>
              <a:rPr lang="en-US" dirty="0"/>
              <a:t>VM images are large, so transferring them over a network can be slow. </a:t>
            </a:r>
          </a:p>
          <a:p>
            <a:r>
              <a:rPr lang="en-US" dirty="0"/>
              <a:t>It is customary to create images that contain only the operating system and other essential programs, and then add services to these images after the VM is booted, in a process called configuration. </a:t>
            </a:r>
          </a:p>
          <a:p>
            <a:pPr fontAlgn="auto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E71F7D-5401-2246-BDC9-7E0AF241B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33790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VMs solve the problem of sharing resources and maintaining isolation. But VM images can be large, and transferring them is time-consuming. </a:t>
            </a:r>
          </a:p>
          <a:p>
            <a:r>
              <a:rPr lang="en-US" i="1" dirty="0"/>
              <a:t>Containers </a:t>
            </a:r>
            <a:r>
              <a:rPr lang="en-US" dirty="0"/>
              <a:t>maintain most of the advantages of virtualization while reducing the image transfer time and startup time. </a:t>
            </a:r>
          </a:p>
          <a:p>
            <a:r>
              <a:rPr lang="en-US" dirty="0"/>
              <a:t>Like VMs and VM images, containers are packaged into executable container images for transfer. </a:t>
            </a:r>
          </a:p>
          <a:p>
            <a:endParaRPr lang="en-US" dirty="0"/>
          </a:p>
          <a:p>
            <a:pPr lvl="1"/>
            <a:endParaRPr lang="en-US" dirty="0"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57580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19733</TotalTime>
  <Words>1319</Words>
  <Application>Microsoft Macintosh PowerPoint</Application>
  <PresentationFormat>On-screen Show (4:3)</PresentationFormat>
  <Paragraphs>100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Chapter 16: Virtualization</vt:lpstr>
      <vt:lpstr>Chapter Outline</vt:lpstr>
      <vt:lpstr>Shared Resources</vt:lpstr>
      <vt:lpstr>Virtual Machines</vt:lpstr>
      <vt:lpstr>Virtual Machines</vt:lpstr>
      <vt:lpstr>Virtual Machines</vt:lpstr>
      <vt:lpstr>Virtual Machines</vt:lpstr>
      <vt:lpstr>VM Images</vt:lpstr>
      <vt:lpstr>Containers</vt:lpstr>
      <vt:lpstr>Containers</vt:lpstr>
      <vt:lpstr>Containers</vt:lpstr>
      <vt:lpstr>Containers versus VMs</vt:lpstr>
      <vt:lpstr>Pods</vt:lpstr>
      <vt:lpstr>Serverless Architecture</vt:lpstr>
      <vt:lpstr>Summary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Bass, Clements, Kazman</dc:creator>
  <cp:keywords/>
  <dc:description/>
  <cp:lastModifiedBy>Rick Kazman</cp:lastModifiedBy>
  <cp:revision>85</cp:revision>
  <dcterms:created xsi:type="dcterms:W3CDTF">2012-04-18T22:57:58Z</dcterms:created>
  <dcterms:modified xsi:type="dcterms:W3CDTF">2022-01-17T18:42:39Z</dcterms:modified>
  <cp:category/>
</cp:coreProperties>
</file>

<file path=docProps/thumbnail.jpeg>
</file>